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Layouts/slideLayout17.xml" ContentType="application/vnd.openxmlformats-officedocument.presentationml.slideLayout+xml"/>
  <Override PartName="/ppt/slides/slide16.xml" ContentType="application/vnd.openxmlformats-officedocument.presentationml.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s/slide17.xml" ContentType="application/vnd.openxmlformats-officedocument.presentationml.slide+xml"/>
  <Override PartName="/ppt/slideLayouts/slideLayout14.xml" ContentType="application/vnd.openxmlformats-officedocument.presentationml.slideLayout+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20"/>
  </p:notesMasterIdLst>
  <p:sldIdLst>
    <p:sldId id="273" r:id="rId2"/>
    <p:sldId id="263" r:id="rId3"/>
    <p:sldId id="264" r:id="rId4"/>
    <p:sldId id="265" r:id="rId5"/>
    <p:sldId id="266" r:id="rId6"/>
    <p:sldId id="267" r:id="rId7"/>
    <p:sldId id="268" r:id="rId8"/>
    <p:sldId id="269" r:id="rId9"/>
    <p:sldId id="270" r:id="rId10"/>
    <p:sldId id="271" r:id="rId11"/>
    <p:sldId id="274" r:id="rId12"/>
    <p:sldId id="256" r:id="rId13"/>
    <p:sldId id="257" r:id="rId14"/>
    <p:sldId id="260" r:id="rId15"/>
    <p:sldId id="258" r:id="rId16"/>
    <p:sldId id="272" r:id="rId17"/>
    <p:sldId id="259" r:id="rId18"/>
    <p:sldId id="261"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2" d="100"/>
          <a:sy n="92" d="100"/>
        </p:scale>
        <p:origin x="-81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29A898-9C2D-F240-BD66-25827EC5E1B5}" type="datetimeFigureOut">
              <a:rPr lang="en-US" smtClean="0"/>
              <a:pPr/>
              <a:t>5/28/12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71CF13-BD72-E84D-A0A0-A253610E253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men of a family were honorable when they were manly, honest, and loyal, and exercised their authority over family and others. A woman's honor was related to her sexual conduct: retaining her virginity until marriage, and remaining</a:t>
            </a:r>
            <a:r>
              <a:rPr lang="en-US" baseline="0" dirty="0" smtClean="0"/>
              <a:t> faithful when married</a:t>
            </a:r>
            <a:r>
              <a:rPr lang="en-US" dirty="0" smtClean="0"/>
              <a:t>. If women deviated from this code they were considered shameless, and as a result they dishonored their</a:t>
            </a:r>
            <a:r>
              <a:rPr lang="en-US" baseline="0" dirty="0" smtClean="0"/>
              <a:t> entire family.</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honor system led men to protect the women in their own family from sexual assault, and thereby preserve the family honor, whereas contemporary views on masculinity led them to seduce women in other families, thereby dishonoring them.  Men's sense of virility rose as a function of how many women they were able to conquer.</a:t>
            </a:r>
            <a:endParaRPr lang="en-US" dirty="0"/>
          </a:p>
        </p:txBody>
      </p:sp>
      <p:sp>
        <p:nvSpPr>
          <p:cNvPr id="4" name="Slide Number Placeholder 3"/>
          <p:cNvSpPr>
            <a:spLocks noGrp="1"/>
          </p:cNvSpPr>
          <p:nvPr>
            <p:ph type="sldNum" sz="quarter" idx="10"/>
          </p:nvPr>
        </p:nvSpPr>
        <p:spPr/>
        <p:txBody>
          <a:bodyPr/>
          <a:lstStyle/>
          <a:p>
            <a:fld id="{C52210FC-3DF7-B247-A294-1D5857289C71}"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wives,</a:t>
            </a:r>
            <a:r>
              <a:rPr lang="en-US" baseline="0" dirty="0" smtClean="0"/>
              <a:t> daughters and sons were able to make their own decisions without their family being involved. </a:t>
            </a:r>
          </a:p>
          <a:p>
            <a:endParaRPr lang="en-US" baseline="0" dirty="0" smtClean="0"/>
          </a:p>
          <a:p>
            <a:r>
              <a:rPr lang="en-US" baseline="0" dirty="0" smtClean="0"/>
              <a:t>The daughters were also able to choose a husband of herself without having to be protected by her father and brothers.</a:t>
            </a:r>
            <a:endParaRPr lang="en-US" dirty="0"/>
          </a:p>
        </p:txBody>
      </p:sp>
      <p:sp>
        <p:nvSpPr>
          <p:cNvPr id="4" name="Slide Number Placeholder 3"/>
          <p:cNvSpPr>
            <a:spLocks noGrp="1"/>
          </p:cNvSpPr>
          <p:nvPr>
            <p:ph type="sldNum" sz="quarter" idx="10"/>
          </p:nvPr>
        </p:nvSpPr>
        <p:spPr/>
        <p:txBody>
          <a:bodyPr/>
          <a:lstStyle/>
          <a:p>
            <a:fld id="{C52210FC-3DF7-B247-A294-1D5857289C71}"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http://www.gallup.com/poll/102928/south-america-moving-beyond-machismo.aspx</a:t>
            </a:r>
          </a:p>
          <a:p>
            <a:endParaRPr lang="en-US" dirty="0" smtClean="0"/>
          </a:p>
          <a:p>
            <a:r>
              <a:rPr lang="en-US" dirty="0" smtClean="0"/>
              <a:t>Data from nine South American countries reveal that on average, a majority of men (69%) and women (84%) agree that it is easier for women than men to juggle work and family demands. Almost identical percentages agree that women should manage the household's finances. And roughly two in three men (65%) and women (65%) in the nine countries agree that the number of househusbands in their countries has increased.</a:t>
            </a:r>
            <a:endParaRPr lang="en-US" dirty="0"/>
          </a:p>
        </p:txBody>
      </p:sp>
      <p:sp>
        <p:nvSpPr>
          <p:cNvPr id="4" name="Slide Number Placeholder 3"/>
          <p:cNvSpPr>
            <a:spLocks noGrp="1"/>
          </p:cNvSpPr>
          <p:nvPr>
            <p:ph type="sldNum" sz="quarter" idx="10"/>
          </p:nvPr>
        </p:nvSpPr>
        <p:spPr/>
        <p:txBody>
          <a:bodyPr/>
          <a:lstStyle/>
          <a:p>
            <a:fld id="{C52210FC-3DF7-B247-A294-1D5857289C71}"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A4CB1934-4C51-704C-830A-5F87128DAFD8}" type="datetimeFigureOut">
              <a:rPr lang="en-US" smtClean="0"/>
              <a:pPr/>
              <a:t>5/28/12</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271F9928-940C-FB40-92FC-411F8D05B80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A4CB1934-4C51-704C-830A-5F87128DAFD8}" type="datetimeFigureOut">
              <a:rPr lang="en-US" smtClean="0"/>
              <a:pPr/>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F9928-940C-FB40-92FC-411F8D05B80E}"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4CB1934-4C51-704C-830A-5F87128DAFD8}" type="datetimeFigureOut">
              <a:rPr lang="en-US" smtClean="0"/>
              <a:pPr/>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F9928-940C-FB40-92FC-411F8D05B80E}"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4CB1934-4C51-704C-830A-5F87128DAFD8}" type="datetimeFigureOut">
              <a:rPr lang="en-US" smtClean="0"/>
              <a:pPr/>
              <a:t>5/28/12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1F9928-940C-FB40-92FC-411F8D05B80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CB1934-4C51-704C-830A-5F87128DAFD8}" type="datetimeFigureOut">
              <a:rPr lang="en-US" smtClean="0"/>
              <a:pPr/>
              <a:t>5/28/12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1F9928-940C-FB40-92FC-411F8D05B80E}"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CB1934-4C51-704C-830A-5F87128DAFD8}" type="datetimeFigureOut">
              <a:rPr lang="en-US" smtClean="0"/>
              <a:pPr/>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F9928-940C-FB40-92FC-411F8D05B80E}"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CB1934-4C51-704C-830A-5F87128DAFD8}" type="datetimeFigureOut">
              <a:rPr lang="en-US" smtClean="0"/>
              <a:pPr/>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F9928-940C-FB40-92FC-411F8D05B80E}"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CB1934-4C51-704C-830A-5F87128DAFD8}" type="datetimeFigureOut">
              <a:rPr lang="en-US" smtClean="0"/>
              <a:pPr/>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F9928-940C-FB40-92FC-411F8D05B80E}"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CB1934-4C51-704C-830A-5F87128DAFD8}" type="datetimeFigureOut">
              <a:rPr lang="en-US" smtClean="0"/>
              <a:pPr/>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F9928-940C-FB40-92FC-411F8D05B80E}"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CB1934-4C51-704C-830A-5F87128DAFD8}" type="datetimeFigureOut">
              <a:rPr lang="en-US" smtClean="0"/>
              <a:pPr/>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F9928-940C-FB40-92FC-411F8D05B80E}"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4CB1934-4C51-704C-830A-5F87128DAFD8}" type="datetimeFigureOut">
              <a:rPr lang="en-US" smtClean="0"/>
              <a:pPr/>
              <a:t>5/28/12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F9928-940C-FB40-92FC-411F8D05B8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4CB1934-4C51-704C-830A-5F87128DAFD8}" type="datetimeFigureOut">
              <a:rPr lang="en-US" smtClean="0"/>
              <a:pPr/>
              <a:t>5/28/12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F9928-940C-FB40-92FC-411F8D05B80E}"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4CB1934-4C51-704C-830A-5F87128DAFD8}" type="datetimeFigureOut">
              <a:rPr lang="en-US" smtClean="0"/>
              <a:pPr/>
              <a:t>5/28/12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F9928-940C-FB40-92FC-411F8D05B80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A4CB1934-4C51-704C-830A-5F87128DAFD8}" type="datetimeFigureOut">
              <a:rPr lang="en-US" smtClean="0"/>
              <a:pPr/>
              <a:t>5/28/12</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271F9928-940C-FB40-92FC-411F8D05B80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A4CB1934-4C51-704C-830A-5F87128DAFD8}" type="datetimeFigureOut">
              <a:rPr lang="en-US" smtClean="0"/>
              <a:pPr/>
              <a:t>5/28/12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F9928-940C-FB40-92FC-411F8D05B80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CB1934-4C51-704C-830A-5F87128DAFD8}" type="datetimeFigureOut">
              <a:rPr lang="en-US" smtClean="0"/>
              <a:pPr/>
              <a:t>5/28/12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F9928-940C-FB40-92FC-411F8D05B80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CB1934-4C51-704C-830A-5F87128DAFD8}" type="datetimeFigureOut">
              <a:rPr lang="en-US" smtClean="0"/>
              <a:pPr/>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F9928-940C-FB40-92FC-411F8D05B80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4CB1934-4C51-704C-830A-5F87128DAFD8}" type="datetimeFigureOut">
              <a:rPr lang="en-US" smtClean="0"/>
              <a:pPr/>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F9928-940C-FB40-92FC-411F8D05B80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4CB1934-4C51-704C-830A-5F87128DAFD8}" type="datetimeFigureOut">
              <a:rPr lang="en-US" smtClean="0"/>
              <a:pPr/>
              <a:t>5/28/12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1F9928-940C-FB40-92FC-411F8D05B80E}"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4CB1934-4C51-704C-830A-5F87128DAFD8}" type="datetimeFigureOut">
              <a:rPr lang="en-US" smtClean="0"/>
              <a:pPr/>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F9928-940C-FB40-92FC-411F8D05B80E}"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A4CB1934-4C51-704C-830A-5F87128DAFD8}" type="datetimeFigureOut">
              <a:rPr lang="en-US" smtClean="0"/>
              <a:pPr/>
              <a:t>5/28/12</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271F9928-940C-FB40-92FC-411F8D05B80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Honour</a:t>
            </a:r>
            <a:r>
              <a:rPr lang="en-US" dirty="0" smtClean="0"/>
              <a:t>, Machismo, Male and Female Roles in Latin America</a:t>
            </a:r>
            <a:endParaRPr lang="en-US" dirty="0"/>
          </a:p>
        </p:txBody>
      </p:sp>
      <p:sp>
        <p:nvSpPr>
          <p:cNvPr id="3" name="Text Placeholder 2"/>
          <p:cNvSpPr>
            <a:spLocks noGrp="1"/>
          </p:cNvSpPr>
          <p:nvPr>
            <p:ph type="body" idx="1"/>
          </p:nvPr>
        </p:nvSpPr>
        <p:spPr/>
        <p:txBody>
          <a:bodyPr/>
          <a:lstStyle/>
          <a:p>
            <a:r>
              <a:rPr lang="en-US" dirty="0" smtClean="0"/>
              <a:t>Raizia </a:t>
            </a:r>
            <a:r>
              <a:rPr lang="en-US" dirty="0" smtClean="0"/>
              <a:t>Mair</a:t>
            </a:r>
            <a:r>
              <a:rPr lang="en-US" dirty="0" smtClean="0"/>
              <a:t>,</a:t>
            </a:r>
            <a:r>
              <a:rPr lang="en-US" dirty="0" smtClean="0"/>
              <a:t> </a:t>
            </a:r>
            <a:r>
              <a:rPr lang="en-US" dirty="0" smtClean="0"/>
              <a:t>Racheed Mani</a:t>
            </a:r>
            <a:r>
              <a:rPr lang="en-US" dirty="0" smtClean="0"/>
              <a:t> and Nicholas </a:t>
            </a:r>
            <a:r>
              <a:rPr lang="en-US" dirty="0" err="1" smtClean="0"/>
              <a:t>Mahfood</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3"/>
          <a:srcRect/>
          <a:stretch>
            <a:fillRect/>
          </a:stretch>
        </p:blipFill>
        <p:spPr bwMode="auto">
          <a:xfrm>
            <a:off x="457200" y="0"/>
            <a:ext cx="7917240" cy="68688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 to the text</a:t>
            </a:r>
            <a:endParaRPr lang="en-US" dirty="0"/>
          </a:p>
        </p:txBody>
      </p:sp>
      <p:sp>
        <p:nvSpPr>
          <p:cNvPr id="3" name="Content Placeholder 2"/>
          <p:cNvSpPr>
            <a:spLocks noGrp="1"/>
          </p:cNvSpPr>
          <p:nvPr>
            <p:ph idx="1"/>
          </p:nvPr>
        </p:nvSpPr>
        <p:spPr/>
        <p:txBody>
          <a:bodyPr>
            <a:normAutofit lnSpcReduction="10000"/>
          </a:bodyPr>
          <a:lstStyle/>
          <a:p>
            <a:r>
              <a:rPr lang="en-US" dirty="0" smtClean="0"/>
              <a:t>“the brothers were brought up to be men. The girls had been reared to get married.” (</a:t>
            </a:r>
            <a:r>
              <a:rPr lang="en-US" dirty="0" err="1" smtClean="0"/>
              <a:t>p</a:t>
            </a:r>
            <a:r>
              <a:rPr lang="en-US" dirty="0" smtClean="0"/>
              <a:t>. 31)</a:t>
            </a:r>
          </a:p>
          <a:p>
            <a:r>
              <a:rPr lang="en-US" dirty="0" smtClean="0"/>
              <a:t>“…her parents… imposed on her the obligation to marry a man she had barely seen.” (</a:t>
            </a:r>
            <a:r>
              <a:rPr lang="en-US" dirty="0" err="1" smtClean="0"/>
              <a:t>p</a:t>
            </a:r>
            <a:r>
              <a:rPr lang="en-US" dirty="0" smtClean="0"/>
              <a:t>. 34)</a:t>
            </a:r>
          </a:p>
          <a:p>
            <a:r>
              <a:rPr lang="en-US" dirty="0" smtClean="0"/>
              <a:t>“’Love can be learned too.’” (</a:t>
            </a:r>
            <a:r>
              <a:rPr lang="en-US" dirty="0" err="1" smtClean="0"/>
              <a:t>p</a:t>
            </a:r>
            <a:r>
              <a:rPr lang="en-US" dirty="0" smtClean="0"/>
              <a:t>. 35)</a:t>
            </a:r>
          </a:p>
          <a:p>
            <a:r>
              <a:rPr lang="en-US" dirty="0" smtClean="0"/>
              <a:t>“The groom received a convertible with his name engraved in Gothic letters under the manufacturer’s seal. The bride was given a chest with table settings in pure gold for twenty-four guests.” (p.39)</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Machismo in Latin America</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Machismo?</a:t>
            </a:r>
            <a:endParaRPr lang="en-US" dirty="0"/>
          </a:p>
        </p:txBody>
      </p:sp>
      <p:sp>
        <p:nvSpPr>
          <p:cNvPr id="3" name="Content Placeholder 2"/>
          <p:cNvSpPr>
            <a:spLocks noGrp="1"/>
          </p:cNvSpPr>
          <p:nvPr>
            <p:ph idx="1"/>
          </p:nvPr>
        </p:nvSpPr>
        <p:spPr>
          <a:xfrm>
            <a:off x="914400" y="1735138"/>
            <a:ext cx="3822801" cy="4056062"/>
          </a:xfrm>
        </p:spPr>
        <p:txBody>
          <a:bodyPr>
            <a:normAutofit/>
          </a:bodyPr>
          <a:lstStyle/>
          <a:p>
            <a:r>
              <a:rPr lang="en-US" dirty="0" smtClean="0"/>
              <a:t>The term </a:t>
            </a:r>
            <a:r>
              <a:rPr lang="en-US" i="1" dirty="0" smtClean="0"/>
              <a:t>machismo </a:t>
            </a:r>
            <a:r>
              <a:rPr lang="en-US" dirty="0" smtClean="0"/>
              <a:t>describes a exhibition of excess masculinity, ranging from virility to extreme male chauvinism. </a:t>
            </a:r>
          </a:p>
          <a:p>
            <a:r>
              <a:rPr lang="en-US" dirty="0" smtClean="0"/>
              <a:t>Typical </a:t>
            </a:r>
            <a:r>
              <a:rPr lang="en-US" i="1" dirty="0" smtClean="0"/>
              <a:t>machismo </a:t>
            </a:r>
            <a:r>
              <a:rPr lang="en-US" dirty="0" smtClean="0"/>
              <a:t>attitude includes one of boldness and being domineering and overbearing. </a:t>
            </a:r>
            <a:endParaRPr lang="en-US" i="1" dirty="0"/>
          </a:p>
        </p:txBody>
      </p:sp>
      <p:pic>
        <p:nvPicPr>
          <p:cNvPr id="4" name="Picture 3"/>
          <p:cNvPicPr>
            <a:picLocks noChangeAspect="1"/>
          </p:cNvPicPr>
          <p:nvPr/>
        </p:nvPicPr>
        <p:blipFill>
          <a:blip r:embed="rId2"/>
          <a:stretch>
            <a:fillRect/>
          </a:stretch>
        </p:blipFill>
        <p:spPr>
          <a:xfrm>
            <a:off x="4737201" y="1735138"/>
            <a:ext cx="4121469" cy="4056062"/>
          </a:xfrm>
          <a:prstGeom prst="rect">
            <a:avLst/>
          </a:prstGeom>
        </p:spPr>
      </p:pic>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lum bright="35000"/>
          </a:blip>
          <a:stretch>
            <a:fillRect/>
          </a:stretch>
        </p:blipFill>
        <p:spPr>
          <a:xfrm>
            <a:off x="4370461" y="0"/>
            <a:ext cx="4773539" cy="6858000"/>
          </a:xfrm>
          <a:prstGeom prst="rect">
            <a:avLst/>
          </a:prstGeom>
        </p:spPr>
      </p:pic>
      <p:pic>
        <p:nvPicPr>
          <p:cNvPr id="5" name="Picture 4"/>
          <p:cNvPicPr>
            <a:picLocks noChangeAspect="1"/>
          </p:cNvPicPr>
          <p:nvPr/>
        </p:nvPicPr>
        <p:blipFill>
          <a:blip r:embed="rId3">
            <a:lum bright="39000" contrast="28000"/>
          </a:blip>
          <a:stretch>
            <a:fillRect/>
          </a:stretch>
        </p:blipFill>
        <p:spPr>
          <a:xfrm>
            <a:off x="-1" y="0"/>
            <a:ext cx="4370461" cy="6858000"/>
          </a:xfrm>
          <a:prstGeom prst="rect">
            <a:avLst/>
          </a:prstGeom>
        </p:spPr>
      </p:pic>
      <p:sp>
        <p:nvSpPr>
          <p:cNvPr id="2" name="Title 1"/>
          <p:cNvSpPr>
            <a:spLocks noGrp="1"/>
          </p:cNvSpPr>
          <p:nvPr>
            <p:ph type="title"/>
          </p:nvPr>
        </p:nvSpPr>
        <p:spPr>
          <a:xfrm>
            <a:off x="914400" y="652121"/>
            <a:ext cx="7313613" cy="868362"/>
          </a:xfrm>
        </p:spPr>
        <p:txBody>
          <a:bodyPr/>
          <a:lstStyle/>
          <a:p>
            <a:r>
              <a:rPr lang="en-US" dirty="0" smtClean="0"/>
              <a:t>Machismo- Characteristics	</a:t>
            </a:r>
            <a:endParaRPr lang="en-US" dirty="0"/>
          </a:p>
        </p:txBody>
      </p:sp>
      <p:sp>
        <p:nvSpPr>
          <p:cNvPr id="3" name="Content Placeholder 2"/>
          <p:cNvSpPr>
            <a:spLocks noGrp="1"/>
          </p:cNvSpPr>
          <p:nvPr>
            <p:ph idx="1"/>
          </p:nvPr>
        </p:nvSpPr>
        <p:spPr>
          <a:xfrm>
            <a:off x="914401" y="1735138"/>
            <a:ext cx="3456060" cy="4442854"/>
          </a:xfrm>
        </p:spPr>
        <p:txBody>
          <a:bodyPr/>
          <a:lstStyle/>
          <a:p>
            <a:r>
              <a:rPr lang="en-US" dirty="0" smtClean="0"/>
              <a:t>Proving masculinity, strength</a:t>
            </a:r>
          </a:p>
          <a:p>
            <a:r>
              <a:rPr lang="en-US" dirty="0" smtClean="0"/>
              <a:t>Drinking large amounts of liquor</a:t>
            </a:r>
          </a:p>
          <a:p>
            <a:r>
              <a:rPr lang="en-US" dirty="0" smtClean="0"/>
              <a:t>Hyper-sexuality</a:t>
            </a:r>
          </a:p>
          <a:p>
            <a:r>
              <a:rPr lang="en-US" dirty="0" smtClean="0"/>
              <a:t>Superiority over women </a:t>
            </a:r>
          </a:p>
          <a:p>
            <a:pPr>
              <a:buNone/>
            </a:pPr>
            <a:endParaRPr lang="en-US" dirty="0"/>
          </a:p>
        </p:txBody>
      </p:sp>
    </p:spTree>
  </p:cSld>
  <p:clrMapOvr>
    <a:masterClrMapping/>
  </p:clrMapOvr>
  <p:transition>
    <p:strip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 in the Novel</a:t>
            </a:r>
            <a:endParaRPr lang="en-US" dirty="0"/>
          </a:p>
        </p:txBody>
      </p:sp>
      <p:sp>
        <p:nvSpPr>
          <p:cNvPr id="3" name="Content Placeholder 2"/>
          <p:cNvSpPr>
            <a:spLocks noGrp="1"/>
          </p:cNvSpPr>
          <p:nvPr>
            <p:ph idx="1"/>
          </p:nvPr>
        </p:nvSpPr>
        <p:spPr>
          <a:xfrm>
            <a:off x="914400" y="1735138"/>
            <a:ext cx="7313613" cy="5122862"/>
          </a:xfrm>
        </p:spPr>
        <p:txBody>
          <a:bodyPr>
            <a:normAutofit fontScale="70000" lnSpcReduction="20000"/>
          </a:bodyPr>
          <a:lstStyle/>
          <a:p>
            <a:pPr>
              <a:buNone/>
            </a:pPr>
            <a:endParaRPr lang="en-US" dirty="0" smtClean="0"/>
          </a:p>
          <a:p>
            <a:r>
              <a:rPr lang="en-US" dirty="0" smtClean="0">
                <a:latin typeface="Times New Roman"/>
              </a:rPr>
              <a:t>Machismo-an important part of </a:t>
            </a:r>
            <a:r>
              <a:rPr lang="en-US" i="1" dirty="0" smtClean="0">
                <a:latin typeface="Times New Roman"/>
              </a:rPr>
              <a:t>Chronicle of a Death Foretold</a:t>
            </a:r>
            <a:r>
              <a:rPr lang="en-US" dirty="0" smtClean="0">
                <a:latin typeface="Times New Roman"/>
              </a:rPr>
              <a:t>-can be seen in the emphasis on male pride in the novel and on the sexual behavior of the male characters. </a:t>
            </a:r>
          </a:p>
          <a:p>
            <a:r>
              <a:rPr lang="en-US" dirty="0" smtClean="0">
                <a:latin typeface="Times New Roman"/>
              </a:rPr>
              <a:t>The men take pride in visiting Maria Cervantes's brothel, where they use women for sex. They are not ashamed of their actions, because their society endorses such desires and deeds. When </a:t>
            </a:r>
            <a:r>
              <a:rPr lang="en-US" dirty="0" err="1" smtClean="0">
                <a:latin typeface="Times New Roman"/>
              </a:rPr>
              <a:t>Bayardo</a:t>
            </a:r>
            <a:r>
              <a:rPr lang="en-US" dirty="0" smtClean="0">
                <a:latin typeface="Times New Roman"/>
              </a:rPr>
              <a:t> San Roman returns Angela Vicario, he demonstrates machismo-a woman is only worth marrying, he suggests, when she is a virgin; after that she is soiled. </a:t>
            </a:r>
          </a:p>
          <a:p>
            <a:r>
              <a:rPr lang="en-US" dirty="0" smtClean="0">
                <a:latin typeface="Times New Roman"/>
              </a:rPr>
              <a:t>The Vicario brothers' murder of Santiago </a:t>
            </a:r>
            <a:r>
              <a:rPr lang="en-US" dirty="0" err="1" smtClean="0">
                <a:latin typeface="Times New Roman"/>
              </a:rPr>
              <a:t>Nasar</a:t>
            </a:r>
            <a:r>
              <a:rPr lang="en-US" dirty="0" smtClean="0">
                <a:latin typeface="Times New Roman"/>
              </a:rPr>
              <a:t> is also a machismo act-an attempt to take back Angela's honor by killing the man who deflowered her. As the string of events in the novel shows, the severe emphasis on masculine and feminine behavior leads to injustice. One man's machismo commits another man's-</a:t>
            </a:r>
            <a:r>
              <a:rPr lang="en-US" dirty="0" err="1" smtClean="0">
                <a:latin typeface="Times New Roman"/>
              </a:rPr>
              <a:t>Bayardo's</a:t>
            </a:r>
            <a:r>
              <a:rPr lang="en-US" dirty="0" smtClean="0">
                <a:latin typeface="Times New Roman"/>
              </a:rPr>
              <a:t> refusal to accept Angela leads the </a:t>
            </a:r>
            <a:r>
              <a:rPr lang="en-US" dirty="0" err="1" smtClean="0">
                <a:latin typeface="Times New Roman"/>
              </a:rPr>
              <a:t>Vicarios</a:t>
            </a:r>
            <a:r>
              <a:rPr lang="en-US" dirty="0" smtClean="0">
                <a:latin typeface="Times New Roman"/>
              </a:rPr>
              <a:t> to kill Santiago without trial or evidence. </a:t>
            </a:r>
          </a:p>
          <a:p>
            <a:r>
              <a:rPr lang="en-US" dirty="0" smtClean="0">
                <a:latin typeface="Times New Roman"/>
              </a:rPr>
              <a:t>Liquor </a:t>
            </a:r>
          </a:p>
          <a:p>
            <a:endParaRPr lang="en-US" dirty="0"/>
          </a:p>
        </p:txBody>
      </p:sp>
    </p:spTree>
  </p:cSld>
  <p:clrMapOvr>
    <a:masterClrMapping/>
  </p:clrMapOvr>
  <p:transition>
    <p:plu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Male Role- Latin America</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It is the traditional role for the male to provide for his wife and children.</a:t>
            </a:r>
          </a:p>
          <a:p>
            <a:r>
              <a:rPr lang="en-US" dirty="0" smtClean="0"/>
              <a:t>The proof of every man's manliness was his ability to completely dominate his wife and children, to have sexual relations with any woman he wanted, to never let anyone question, deprecate or attempt to thwart his manhood, and never to reveal his true feelings to anyone lest they somehow take advantage of him.</a:t>
            </a:r>
          </a:p>
          <a:p>
            <a:r>
              <a:rPr lang="en-US" dirty="0" smtClean="0"/>
              <a:t>In a patriarchal society ,a lot is expected for both genders especially for men who are expected be successful in life in to marry a beautiful wife . Santiago </a:t>
            </a:r>
            <a:r>
              <a:rPr lang="en-US" dirty="0" err="1" smtClean="0"/>
              <a:t>Nasar</a:t>
            </a:r>
            <a:r>
              <a:rPr lang="en-US" dirty="0" smtClean="0"/>
              <a:t> , the victim , and </a:t>
            </a:r>
            <a:r>
              <a:rPr lang="en-US" dirty="0" err="1" smtClean="0"/>
              <a:t>Bayardo</a:t>
            </a:r>
            <a:r>
              <a:rPr lang="en-US" dirty="0" smtClean="0"/>
              <a:t> San Roman are both successful in life and are eligible to marry anyone in town . As their monetary prowess allows them , men are expected to engage in manly ' things , like Santiago who was introduced to firearms , horses , and falconry by his father . Men are also expected to take responsibility in different aspects men are supposed to marry any decent woman.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Machismo Today- A decline in numbers</a:t>
            </a:r>
            <a:endParaRPr lang="en-US" dirty="0"/>
          </a:p>
        </p:txBody>
      </p:sp>
      <p:graphicFrame>
        <p:nvGraphicFramePr>
          <p:cNvPr id="5" name="Content Placeholder 4"/>
          <p:cNvGraphicFramePr>
            <a:graphicFrameLocks noGrp="1"/>
          </p:cNvGraphicFramePr>
          <p:nvPr>
            <p:ph idx="1"/>
          </p:nvPr>
        </p:nvGraphicFramePr>
        <p:xfrm>
          <a:off x="914400" y="2642808"/>
          <a:ext cx="7684650" cy="3378584"/>
        </p:xfrm>
        <a:graphic>
          <a:graphicData uri="http://schemas.openxmlformats.org/drawingml/2006/table">
            <a:tbl>
              <a:tblPr firstRow="1" bandRow="1">
                <a:tableStyleId>{5C22544A-7EE6-4342-B048-85BDC9FD1C3A}</a:tableStyleId>
              </a:tblPr>
              <a:tblGrid>
                <a:gridCol w="2561550"/>
                <a:gridCol w="2561550"/>
                <a:gridCol w="2561550"/>
              </a:tblGrid>
              <a:tr h="422323">
                <a:tc>
                  <a:txBody>
                    <a:bodyPr/>
                    <a:lstStyle/>
                    <a:p>
                      <a:r>
                        <a:rPr lang="en-US" dirty="0" smtClean="0"/>
                        <a:t>Demographic</a:t>
                      </a:r>
                      <a:r>
                        <a:rPr lang="en-US" baseline="0" dirty="0" smtClean="0"/>
                        <a:t> Group</a:t>
                      </a:r>
                      <a:endParaRPr lang="en-US" dirty="0"/>
                    </a:p>
                  </a:txBody>
                  <a:tcPr/>
                </a:tc>
                <a:tc>
                  <a:txBody>
                    <a:bodyPr/>
                    <a:lstStyle/>
                    <a:p>
                      <a:pPr marL="0" marR="0" algn="ctr">
                        <a:spcBef>
                          <a:spcPts val="0"/>
                        </a:spcBef>
                        <a:spcAft>
                          <a:spcPts val="0"/>
                        </a:spcAft>
                      </a:pPr>
                      <a:r>
                        <a:rPr lang="en-US" sz="1000" dirty="0">
                          <a:latin typeface="Verdana"/>
                          <a:ea typeface="Cambria"/>
                          <a:cs typeface="Times New Roman"/>
                        </a:rPr>
                        <a:t>% Males Completely Agree with Statement</a:t>
                      </a:r>
                      <a:endParaRPr lang="en-US" sz="1200" dirty="0">
                        <a:latin typeface="Times New Roman"/>
                        <a:ea typeface="Cambria"/>
                        <a:cs typeface="Times New Roman"/>
                      </a:endParaRPr>
                    </a:p>
                  </a:txBody>
                  <a:tcPr marL="68580" marR="68580" marT="0" marB="0" anchor="b"/>
                </a:tc>
                <a:tc>
                  <a:txBody>
                    <a:bodyPr/>
                    <a:lstStyle/>
                    <a:p>
                      <a:pPr marL="0" marR="0" algn="ctr">
                        <a:spcBef>
                          <a:spcPts val="0"/>
                        </a:spcBef>
                        <a:spcAft>
                          <a:spcPts val="0"/>
                        </a:spcAft>
                      </a:pPr>
                      <a:r>
                        <a:rPr lang="en-US" sz="1000" dirty="0">
                          <a:latin typeface="Verdana"/>
                          <a:ea typeface="Cambria"/>
                          <a:cs typeface="Times New Roman"/>
                        </a:rPr>
                        <a:t>%Females Completely Agree with Statement</a:t>
                      </a:r>
                      <a:endParaRPr lang="en-US" sz="1200" dirty="0">
                        <a:latin typeface="Times New Roman"/>
                        <a:ea typeface="Cambria"/>
                        <a:cs typeface="Times New Roman"/>
                      </a:endParaRPr>
                    </a:p>
                  </a:txBody>
                  <a:tcPr marL="68580" marR="68580" marT="0" marB="0" anchor="b"/>
                </a:tc>
              </a:tr>
              <a:tr h="422323">
                <a:tc>
                  <a:txBody>
                    <a:bodyPr/>
                    <a:lstStyle/>
                    <a:p>
                      <a:r>
                        <a:rPr lang="en-US" dirty="0" smtClean="0"/>
                        <a:t>TOTAL</a:t>
                      </a:r>
                      <a:endParaRPr lang="en-US" dirty="0"/>
                    </a:p>
                  </a:txBody>
                  <a:tcPr/>
                </a:tc>
                <a:tc>
                  <a:txBody>
                    <a:bodyPr/>
                    <a:lstStyle/>
                    <a:p>
                      <a:r>
                        <a:rPr lang="en-US" dirty="0" smtClean="0"/>
                        <a:t>15 %</a:t>
                      </a:r>
                      <a:endParaRPr lang="en-US" dirty="0"/>
                    </a:p>
                  </a:txBody>
                  <a:tcPr/>
                </a:tc>
                <a:tc>
                  <a:txBody>
                    <a:bodyPr/>
                    <a:lstStyle/>
                    <a:p>
                      <a:r>
                        <a:rPr lang="en-US" dirty="0" smtClean="0"/>
                        <a:t>11%</a:t>
                      </a:r>
                      <a:endParaRPr lang="en-US" dirty="0"/>
                    </a:p>
                  </a:txBody>
                  <a:tcPr/>
                </a:tc>
              </a:tr>
              <a:tr h="422323">
                <a:tc>
                  <a:txBody>
                    <a:bodyPr/>
                    <a:lstStyle/>
                    <a:p>
                      <a:r>
                        <a:rPr lang="en-US" dirty="0" smtClean="0"/>
                        <a:t>Aged</a:t>
                      </a:r>
                      <a:r>
                        <a:rPr lang="en-US" baseline="0" dirty="0" smtClean="0"/>
                        <a:t> 12-19</a:t>
                      </a:r>
                      <a:endParaRPr lang="en-US" dirty="0"/>
                    </a:p>
                  </a:txBody>
                  <a:tcPr/>
                </a:tc>
                <a:tc>
                  <a:txBody>
                    <a:bodyPr/>
                    <a:lstStyle/>
                    <a:p>
                      <a:r>
                        <a:rPr lang="en-US" dirty="0" smtClean="0"/>
                        <a:t>7%</a:t>
                      </a:r>
                      <a:endParaRPr lang="en-US" dirty="0"/>
                    </a:p>
                  </a:txBody>
                  <a:tcPr/>
                </a:tc>
                <a:tc>
                  <a:txBody>
                    <a:bodyPr/>
                    <a:lstStyle/>
                    <a:p>
                      <a:r>
                        <a:rPr lang="en-US" dirty="0" smtClean="0"/>
                        <a:t>9%</a:t>
                      </a:r>
                      <a:endParaRPr lang="en-US" dirty="0"/>
                    </a:p>
                  </a:txBody>
                  <a:tcPr/>
                </a:tc>
              </a:tr>
              <a:tr h="422323">
                <a:tc>
                  <a:txBody>
                    <a:bodyPr/>
                    <a:lstStyle/>
                    <a:p>
                      <a:r>
                        <a:rPr lang="en-US" dirty="0" smtClean="0"/>
                        <a:t>Age 20-24</a:t>
                      </a:r>
                      <a:endParaRPr lang="en-US" dirty="0"/>
                    </a:p>
                  </a:txBody>
                  <a:tcPr/>
                </a:tc>
                <a:tc>
                  <a:txBody>
                    <a:bodyPr/>
                    <a:lstStyle/>
                    <a:p>
                      <a:r>
                        <a:rPr lang="en-US" dirty="0" smtClean="0"/>
                        <a:t>10%</a:t>
                      </a:r>
                      <a:endParaRPr lang="en-US" dirty="0"/>
                    </a:p>
                  </a:txBody>
                  <a:tcPr/>
                </a:tc>
                <a:tc>
                  <a:txBody>
                    <a:bodyPr/>
                    <a:lstStyle/>
                    <a:p>
                      <a:r>
                        <a:rPr lang="en-US" dirty="0" smtClean="0"/>
                        <a:t>8%</a:t>
                      </a:r>
                      <a:endParaRPr lang="en-US" dirty="0"/>
                    </a:p>
                  </a:txBody>
                  <a:tcPr/>
                </a:tc>
              </a:tr>
              <a:tr h="422323">
                <a:tc>
                  <a:txBody>
                    <a:bodyPr/>
                    <a:lstStyle/>
                    <a:p>
                      <a:r>
                        <a:rPr lang="en-US" dirty="0" smtClean="0"/>
                        <a:t>Age 25-34</a:t>
                      </a:r>
                      <a:endParaRPr lang="en-US" dirty="0"/>
                    </a:p>
                  </a:txBody>
                  <a:tcPr/>
                </a:tc>
                <a:tc>
                  <a:txBody>
                    <a:bodyPr/>
                    <a:lstStyle/>
                    <a:p>
                      <a:r>
                        <a:rPr lang="en-US" dirty="0" smtClean="0"/>
                        <a:t>13%</a:t>
                      </a:r>
                      <a:endParaRPr lang="en-US" dirty="0"/>
                    </a:p>
                  </a:txBody>
                  <a:tcPr/>
                </a:tc>
                <a:tc>
                  <a:txBody>
                    <a:bodyPr/>
                    <a:lstStyle/>
                    <a:p>
                      <a:r>
                        <a:rPr lang="en-US" dirty="0" smtClean="0"/>
                        <a:t>9%</a:t>
                      </a:r>
                      <a:endParaRPr lang="en-US" dirty="0"/>
                    </a:p>
                  </a:txBody>
                  <a:tcPr/>
                </a:tc>
              </a:tr>
              <a:tr h="422323">
                <a:tc>
                  <a:txBody>
                    <a:bodyPr/>
                    <a:lstStyle/>
                    <a:p>
                      <a:r>
                        <a:rPr lang="en-US" dirty="0" smtClean="0"/>
                        <a:t>Age 35-44</a:t>
                      </a:r>
                      <a:endParaRPr lang="en-US" dirty="0"/>
                    </a:p>
                  </a:txBody>
                  <a:tcPr/>
                </a:tc>
                <a:tc>
                  <a:txBody>
                    <a:bodyPr/>
                    <a:lstStyle/>
                    <a:p>
                      <a:r>
                        <a:rPr lang="en-US" dirty="0" smtClean="0"/>
                        <a:t>15%</a:t>
                      </a:r>
                      <a:endParaRPr lang="en-US" dirty="0"/>
                    </a:p>
                  </a:txBody>
                  <a:tcPr/>
                </a:tc>
                <a:tc>
                  <a:txBody>
                    <a:bodyPr/>
                    <a:lstStyle/>
                    <a:p>
                      <a:r>
                        <a:rPr lang="en-US" dirty="0" smtClean="0"/>
                        <a:t>13%</a:t>
                      </a:r>
                      <a:endParaRPr lang="en-US" dirty="0"/>
                    </a:p>
                  </a:txBody>
                  <a:tcPr/>
                </a:tc>
              </a:tr>
              <a:tr h="422323">
                <a:tc>
                  <a:txBody>
                    <a:bodyPr/>
                    <a:lstStyle/>
                    <a:p>
                      <a:r>
                        <a:rPr lang="en-US" dirty="0" smtClean="0"/>
                        <a:t>Age 45-54</a:t>
                      </a:r>
                      <a:endParaRPr lang="en-US" dirty="0"/>
                    </a:p>
                  </a:txBody>
                  <a:tcPr/>
                </a:tc>
                <a:tc>
                  <a:txBody>
                    <a:bodyPr/>
                    <a:lstStyle/>
                    <a:p>
                      <a:r>
                        <a:rPr lang="en-US" dirty="0" smtClean="0"/>
                        <a:t>17%</a:t>
                      </a:r>
                      <a:endParaRPr lang="en-US" dirty="0"/>
                    </a:p>
                  </a:txBody>
                  <a:tcPr/>
                </a:tc>
                <a:tc>
                  <a:txBody>
                    <a:bodyPr/>
                    <a:lstStyle/>
                    <a:p>
                      <a:r>
                        <a:rPr lang="en-US" dirty="0" smtClean="0"/>
                        <a:t>12%</a:t>
                      </a:r>
                      <a:endParaRPr lang="en-US" dirty="0"/>
                    </a:p>
                  </a:txBody>
                  <a:tcPr/>
                </a:tc>
              </a:tr>
              <a:tr h="422323">
                <a:tc>
                  <a:txBody>
                    <a:bodyPr/>
                    <a:lstStyle/>
                    <a:p>
                      <a:r>
                        <a:rPr lang="en-US" dirty="0" smtClean="0"/>
                        <a:t>Age 55-64</a:t>
                      </a:r>
                      <a:endParaRPr lang="en-US" dirty="0"/>
                    </a:p>
                  </a:txBody>
                  <a:tcPr/>
                </a:tc>
                <a:tc>
                  <a:txBody>
                    <a:bodyPr/>
                    <a:lstStyle/>
                    <a:p>
                      <a:r>
                        <a:rPr lang="en-US" dirty="0" smtClean="0"/>
                        <a:t>21%</a:t>
                      </a:r>
                      <a:endParaRPr lang="en-US" dirty="0"/>
                    </a:p>
                  </a:txBody>
                  <a:tcPr/>
                </a:tc>
                <a:tc>
                  <a:txBody>
                    <a:bodyPr/>
                    <a:lstStyle/>
                    <a:p>
                      <a:r>
                        <a:rPr lang="en-US" dirty="0" smtClean="0"/>
                        <a:t>17%</a:t>
                      </a:r>
                      <a:endParaRPr lang="en-US" dirty="0"/>
                    </a:p>
                  </a:txBody>
                  <a:tcPr/>
                </a:tc>
              </a:tr>
            </a:tbl>
          </a:graphicData>
        </a:graphic>
      </p:graphicFrame>
      <p:sp>
        <p:nvSpPr>
          <p:cNvPr id="6" name="TextBox 5"/>
          <p:cNvSpPr txBox="1"/>
          <p:nvPr/>
        </p:nvSpPr>
        <p:spPr>
          <a:xfrm>
            <a:off x="0" y="1870559"/>
            <a:ext cx="9346617" cy="646331"/>
          </a:xfrm>
          <a:prstGeom prst="rect">
            <a:avLst/>
          </a:prstGeom>
          <a:noFill/>
        </p:spPr>
        <p:txBody>
          <a:bodyPr wrap="none" rtlCol="0">
            <a:spAutoFit/>
          </a:bodyPr>
          <a:lstStyle/>
          <a:p>
            <a:r>
              <a:rPr lang="en-US" u="sng" dirty="0" smtClean="0"/>
              <a:t>% of Persons in Colombia Who Agree Completely with the Statement: "A woman's place is at home"</a:t>
            </a:r>
            <a:endParaRPr lang="en-US" dirty="0" smtClean="0"/>
          </a:p>
          <a:p>
            <a:endParaRPr lang="en-US" dirty="0"/>
          </a:p>
        </p:txBody>
      </p:sp>
      <p:sp>
        <p:nvSpPr>
          <p:cNvPr id="7" name="Rectangle 6"/>
          <p:cNvSpPr/>
          <p:nvPr/>
        </p:nvSpPr>
        <p:spPr>
          <a:xfrm>
            <a:off x="2568537" y="6021392"/>
            <a:ext cx="4006926" cy="369332"/>
          </a:xfrm>
          <a:prstGeom prst="rect">
            <a:avLst/>
          </a:prstGeom>
        </p:spPr>
        <p:txBody>
          <a:bodyPr wrap="none">
            <a:spAutoFit/>
          </a:bodyPr>
          <a:lstStyle/>
          <a:p>
            <a:r>
              <a:rPr lang="en-US" dirty="0" smtClean="0"/>
              <a:t>(Source: TGI Colombia Study, IBOPE Co</a:t>
            </a:r>
            <a:endParaRPr lang="en-US" dirty="0"/>
          </a:p>
        </p:txBody>
      </p:sp>
    </p:spTree>
  </p:cSld>
  <p:clrMapOvr>
    <a:masterClrMapping/>
  </p:clrMapOvr>
  <p:transition>
    <p:comb/>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a:t>
            </a:r>
            <a:endParaRPr lang="en-US" dirty="0"/>
          </a:p>
        </p:txBody>
      </p:sp>
      <p:sp>
        <p:nvSpPr>
          <p:cNvPr id="3" name="Content Placeholder 2"/>
          <p:cNvSpPr>
            <a:spLocks noGrp="1"/>
          </p:cNvSpPr>
          <p:nvPr>
            <p:ph idx="1"/>
          </p:nvPr>
        </p:nvSpPr>
        <p:spPr/>
        <p:txBody>
          <a:bodyPr/>
          <a:lstStyle/>
          <a:p>
            <a:r>
              <a:rPr lang="en-US" dirty="0" smtClean="0"/>
              <a:t>"Machismo in Latin America." </a:t>
            </a:r>
            <a:r>
              <a:rPr lang="en-US" i="1" dirty="0" smtClean="0"/>
              <a:t>Machismo in Latin America</a:t>
            </a:r>
            <a:r>
              <a:rPr lang="en-US" dirty="0" smtClean="0"/>
              <a:t>. Web. 21 May 2012. &lt;http://www.zonalatina.com/Zldata77.htm&gt;.</a:t>
            </a:r>
          </a:p>
          <a:p>
            <a:r>
              <a:rPr lang="en-US" dirty="0" smtClean="0"/>
              <a:t>Marquez, Gabriel G. </a:t>
            </a:r>
            <a:r>
              <a:rPr lang="en-US" i="1" dirty="0" smtClean="0"/>
              <a:t>Chronicle of a Death Foretold</a:t>
            </a:r>
            <a:r>
              <a:rPr lang="en-US" dirty="0" smtClean="0"/>
              <a:t>. London: Picador [</a:t>
            </a:r>
            <a:r>
              <a:rPr lang="en-US" dirty="0" err="1" smtClean="0"/>
              <a:t>u.a</a:t>
            </a:r>
            <a:r>
              <a:rPr lang="en-US" dirty="0" smtClean="0"/>
              <a:t>., 1983.</a:t>
            </a:r>
          </a:p>
          <a:p>
            <a:r>
              <a:rPr lang="en-US" dirty="0" smtClean="0"/>
              <a:t>http://www.gallup.com/poll/102928/south-america-moving-beyond-machismo.aspx</a:t>
            </a:r>
          </a:p>
          <a:p>
            <a:endParaRPr lang="en-US" dirty="0" smtClean="0"/>
          </a:p>
          <a:p>
            <a:endParaRPr lang="en-US" dirty="0"/>
          </a:p>
        </p:txBody>
      </p:sp>
    </p:spTree>
  </p:cSld>
  <p:clrMapOvr>
    <a:masterClrMapping/>
  </p:clrMapOvr>
  <mc:AlternateContent>
    <mc:Choice xmlns:mp="http://schemas.microsoft.com/office/mac/powerpoint/2008/main" Requires="mp">
      <mc:AlternateContent>
        <mc:Choice Requires="mp">
          <mp:transition>
            <mp:cube dir="u"/>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xmlns:mp="http://schemas.microsoft.com/office/mac/powerpoint/2008/main">
          <p:transition>
            <p:cover dir="u"/>
          </p:transition>
        </mc:Fallback>
      </mc:AlternateContent>
    </mc:Choice>
    <mc:Fallback>
      <mc:AlternateContent>
        <mc:Choice Requires="mp">
          <p:transition>
            <p:cover dir="u"/>
          </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xmlns:mp="http://schemas.microsoft.com/office/mac/powerpoint/2008/main">
          <p:transition>
            <p:cover dir="u"/>
          </p:transition>
        </mc:Fallback>
      </mc:AlternateContent>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Honour</a:t>
            </a:r>
            <a:r>
              <a:rPr lang="en-US" dirty="0" smtClean="0"/>
              <a:t> in Latin America</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Honour</a:t>
            </a:r>
            <a:r>
              <a:rPr lang="en-US" dirty="0" smtClean="0"/>
              <a:t> had two meanings</a:t>
            </a:r>
            <a:endParaRPr lang="en-US" dirty="0"/>
          </a:p>
        </p:txBody>
      </p:sp>
      <p:sp>
        <p:nvSpPr>
          <p:cNvPr id="3" name="Content Placeholder 2"/>
          <p:cNvSpPr>
            <a:spLocks noGrp="1"/>
          </p:cNvSpPr>
          <p:nvPr>
            <p:ph idx="1"/>
          </p:nvPr>
        </p:nvSpPr>
        <p:spPr/>
        <p:txBody>
          <a:bodyPr/>
          <a:lstStyle/>
          <a:p>
            <a:pPr>
              <a:buFont typeface="Wingdings" charset="2"/>
              <a:buChar char="ü"/>
            </a:pPr>
            <a:r>
              <a:rPr lang="en-US" dirty="0" smtClean="0"/>
              <a:t>Status</a:t>
            </a:r>
          </a:p>
          <a:p>
            <a:pPr lvl="1">
              <a:buFont typeface="Wingdings" charset="2"/>
              <a:buChar char="ü"/>
            </a:pPr>
            <a:r>
              <a:rPr lang="en-US" dirty="0" smtClean="0"/>
              <a:t>Families gained an </a:t>
            </a:r>
            <a:r>
              <a:rPr lang="en-US" dirty="0" err="1" smtClean="0"/>
              <a:t>honourable</a:t>
            </a:r>
            <a:r>
              <a:rPr lang="en-US" dirty="0" smtClean="0"/>
              <a:t> status when they had royalty in their ancestry or when their family was not mixed in any way.</a:t>
            </a:r>
          </a:p>
          <a:p>
            <a:pPr lvl="1">
              <a:buFont typeface="Courier New"/>
              <a:buChar char="o"/>
            </a:pPr>
            <a:endParaRPr lang="en-US" dirty="0" smtClean="0"/>
          </a:p>
          <a:p>
            <a:pPr>
              <a:buFont typeface="Wingdings" charset="2"/>
              <a:buChar char="ü"/>
            </a:pPr>
            <a:r>
              <a:rPr lang="en-US" dirty="0" smtClean="0"/>
              <a:t>Virtue</a:t>
            </a:r>
          </a:p>
          <a:p>
            <a:pPr lvl="1">
              <a:buFont typeface="Wingdings" charset="2"/>
              <a:buChar char="ü"/>
            </a:pPr>
            <a:r>
              <a:rPr lang="en-US" dirty="0" smtClean="0"/>
              <a:t>This was reflected on the entire family as a whole. However unlike </a:t>
            </a:r>
            <a:r>
              <a:rPr lang="en-US" dirty="0" err="1" smtClean="0"/>
              <a:t>honour</a:t>
            </a:r>
            <a:r>
              <a:rPr lang="en-US" dirty="0" smtClean="0"/>
              <a:t> status, </a:t>
            </a:r>
            <a:r>
              <a:rPr lang="en-US" dirty="0" err="1" smtClean="0"/>
              <a:t>honour</a:t>
            </a:r>
            <a:r>
              <a:rPr lang="en-US" dirty="0" smtClean="0"/>
              <a:t> as a virtue applied differently to males and females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Contradictions~</a:t>
            </a:r>
            <a:endParaRPr lang="en-US" dirty="0"/>
          </a:p>
        </p:txBody>
      </p:sp>
      <p:sp>
        <p:nvSpPr>
          <p:cNvPr id="3" name="Content Placeholder 2"/>
          <p:cNvSpPr>
            <a:spLocks noGrp="1"/>
          </p:cNvSpPr>
          <p:nvPr>
            <p:ph idx="1"/>
          </p:nvPr>
        </p:nvSpPr>
        <p:spPr/>
        <p:txBody>
          <a:bodyPr/>
          <a:lstStyle/>
          <a:p>
            <a:r>
              <a:rPr lang="en-US" dirty="0" err="1" smtClean="0"/>
              <a:t>Honour</a:t>
            </a:r>
            <a:r>
              <a:rPr lang="en-US" dirty="0" smtClean="0"/>
              <a:t> had different meanings according to gender.</a:t>
            </a:r>
          </a:p>
          <a:p>
            <a:r>
              <a:rPr lang="en-US" dirty="0" smtClean="0"/>
              <a:t>Men’s virility rose by how many women they were able to conquer.</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it’s different today</a:t>
            </a:r>
            <a:endParaRPr lang="en-US" dirty="0"/>
          </a:p>
        </p:txBody>
      </p:sp>
      <p:sp>
        <p:nvSpPr>
          <p:cNvPr id="3" name="Content Placeholder 2"/>
          <p:cNvSpPr>
            <a:spLocks noGrp="1"/>
          </p:cNvSpPr>
          <p:nvPr>
            <p:ph idx="1"/>
          </p:nvPr>
        </p:nvSpPr>
        <p:spPr/>
        <p:txBody>
          <a:bodyPr/>
          <a:lstStyle/>
          <a:p>
            <a:r>
              <a:rPr lang="en-US" dirty="0" smtClean="0"/>
              <a:t>Marriage is now based on a couple’s personal relationship rather than on their class.</a:t>
            </a:r>
          </a:p>
          <a:p>
            <a:r>
              <a:rPr lang="en-US" dirty="0" smtClean="0"/>
              <a:t>Men were no longer ‘rulers’ over their household.</a:t>
            </a:r>
          </a:p>
          <a:p>
            <a:r>
              <a:rPr lang="en-US" dirty="0" smtClean="0"/>
              <a:t>Marriage became personal.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Female Gender Roles</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417638"/>
            <a:ext cx="8229600" cy="4708525"/>
          </a:xfrm>
        </p:spPr>
        <p:txBody>
          <a:bodyPr/>
          <a:lstStyle/>
          <a:p>
            <a:r>
              <a:rPr lang="en-US" dirty="0"/>
              <a:t>W</a:t>
            </a:r>
            <a:r>
              <a:rPr lang="en-US" dirty="0" smtClean="0"/>
              <a:t>omen exercised their reproductive roles and lived within highly structured sex/gender arrangements</a:t>
            </a:r>
          </a:p>
          <a:p>
            <a:r>
              <a:rPr lang="en-US" dirty="0" smtClean="0"/>
              <a:t>Women could only listen to the men in their family. They could not peak out or do things without permission.</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10 Commandments of </a:t>
            </a:r>
            <a:r>
              <a:rPr lang="en-US" dirty="0" err="1" smtClean="0"/>
              <a:t>Marianismo</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smtClean="0"/>
              <a:t>Don’t forget the place of the woman</a:t>
            </a:r>
          </a:p>
          <a:p>
            <a:r>
              <a:rPr lang="en-US" dirty="0" smtClean="0"/>
              <a:t>Don’t give up your traditions</a:t>
            </a:r>
          </a:p>
          <a:p>
            <a:r>
              <a:rPr lang="en-US" dirty="0" smtClean="0"/>
              <a:t>Don’t be an old maid, independent, or have your own opinions</a:t>
            </a:r>
          </a:p>
          <a:p>
            <a:r>
              <a:rPr lang="en-US" dirty="0" smtClean="0"/>
              <a:t>Don’t put your needs first</a:t>
            </a:r>
          </a:p>
          <a:p>
            <a:r>
              <a:rPr lang="en-US" dirty="0" smtClean="0"/>
              <a:t>Don’t wish anything but to be a house wife</a:t>
            </a:r>
          </a:p>
          <a:p>
            <a:r>
              <a:rPr lang="en-US" dirty="0" smtClean="0"/>
              <a:t>Don’t forget sex is to make babies, not pleasure</a:t>
            </a:r>
          </a:p>
          <a:p>
            <a:r>
              <a:rPr lang="en-US" dirty="0" smtClean="0"/>
              <a:t>Don’t be unhappy with your man, no matter what he does to your</a:t>
            </a:r>
          </a:p>
          <a:p>
            <a:r>
              <a:rPr lang="en-US" dirty="0" smtClean="0"/>
              <a:t>Don’t ask for help</a:t>
            </a:r>
          </a:p>
          <a:p>
            <a:r>
              <a:rPr lang="en-US" dirty="0" smtClean="0"/>
              <a:t>Don’t discuss your personal problems outside the house</a:t>
            </a:r>
          </a:p>
          <a:p>
            <a:r>
              <a:rPr lang="en-US" dirty="0" smtClean="0"/>
              <a:t>Don’t change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has changed~</a:t>
            </a:r>
            <a:endParaRPr lang="en-US" dirty="0"/>
          </a:p>
        </p:txBody>
      </p:sp>
      <p:sp>
        <p:nvSpPr>
          <p:cNvPr id="3" name="Content Placeholder 2"/>
          <p:cNvSpPr>
            <a:spLocks noGrp="1"/>
          </p:cNvSpPr>
          <p:nvPr>
            <p:ph idx="1"/>
          </p:nvPr>
        </p:nvSpPr>
        <p:spPr/>
        <p:txBody>
          <a:bodyPr/>
          <a:lstStyle/>
          <a:p>
            <a:r>
              <a:rPr lang="en-US" dirty="0" smtClean="0"/>
              <a:t>More women have a higher education and more women have jobs.</a:t>
            </a:r>
          </a:p>
          <a:p>
            <a:r>
              <a:rPr lang="en-US" dirty="0" smtClean="0"/>
              <a:t>Views have changed about women being the homemakers.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2258</TotalTime>
  <Words>1266</Words>
  <Application>Microsoft Macintosh PowerPoint</Application>
  <PresentationFormat>On-screen Show (4:3)</PresentationFormat>
  <Paragraphs>100</Paragraphs>
  <Slides>18</Slides>
  <Notes>3</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Inkwell</vt:lpstr>
      <vt:lpstr>Honour, Machismo, Male and Female Roles in Latin America</vt:lpstr>
      <vt:lpstr>Honour in Latin America</vt:lpstr>
      <vt:lpstr>Honour had two meanings</vt:lpstr>
      <vt:lpstr>Contradictions~</vt:lpstr>
      <vt:lpstr>How it’s different today</vt:lpstr>
      <vt:lpstr>Female Gender Roles</vt:lpstr>
      <vt:lpstr>Slide 7</vt:lpstr>
      <vt:lpstr>The 10 Commandments of Marianismo</vt:lpstr>
      <vt:lpstr>How it has changed~</vt:lpstr>
      <vt:lpstr>Slide 10</vt:lpstr>
      <vt:lpstr>Relation to the text</vt:lpstr>
      <vt:lpstr>Machismo in Latin America</vt:lpstr>
      <vt:lpstr>What is Machismo?</vt:lpstr>
      <vt:lpstr>Machismo- Characteristics </vt:lpstr>
      <vt:lpstr>Reference in the Novel</vt:lpstr>
      <vt:lpstr>Male Role- Latin America</vt:lpstr>
      <vt:lpstr>Machismo Today- A decline in numbers</vt:lpstr>
      <vt:lpstr>Sources </vt:lpstr>
    </vt:vector>
  </TitlesOfParts>
  <Company>AISK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Machismo in Latin America</dc:title>
  <dc:creator>Sysadmin</dc:creator>
  <cp:lastModifiedBy>Raizia Mair</cp:lastModifiedBy>
  <cp:revision>14</cp:revision>
  <dcterms:created xsi:type="dcterms:W3CDTF">2012-05-28T05:22:37Z</dcterms:created>
  <dcterms:modified xsi:type="dcterms:W3CDTF">2012-05-28T12:54:20Z</dcterms:modified>
</cp:coreProperties>
</file>